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81" r:id="rId2"/>
    <p:sldId id="280" r:id="rId3"/>
    <p:sldId id="279" r:id="rId4"/>
    <p:sldId id="285" r:id="rId5"/>
    <p:sldId id="256" r:id="rId6"/>
    <p:sldId id="263" r:id="rId7"/>
    <p:sldId id="265" r:id="rId8"/>
    <p:sldId id="266" r:id="rId9"/>
    <p:sldId id="268" r:id="rId10"/>
    <p:sldId id="277" r:id="rId11"/>
    <p:sldId id="282" r:id="rId12"/>
    <p:sldId id="283" r:id="rId13"/>
    <p:sldId id="284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>
        <p:scale>
          <a:sx n="66" d="100"/>
          <a:sy n="66" d="100"/>
        </p:scale>
        <p:origin x="-1877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F583C-20ED-4189-8C6C-D2CC1AB2F08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BDDAB-933A-4D9E-B166-CDA012FAC5EF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CCFF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Identification of State and Central Sector Schemes by SPMU/STSA</a:t>
          </a:r>
          <a:endParaRPr lang="en-US" dirty="0">
            <a:solidFill>
              <a:schemeClr val="bg1"/>
            </a:solidFill>
          </a:endParaRPr>
        </a:p>
      </dgm:t>
    </dgm:pt>
    <dgm:pt modelId="{CECA0A71-D9E6-4AB3-9535-38E9C9A5AA49}" type="parTrans" cxnId="{515C05D7-C843-4584-87A9-5D0BE15763F9}">
      <dgm:prSet/>
      <dgm:spPr/>
      <dgm:t>
        <a:bodyPr/>
        <a:lstStyle/>
        <a:p>
          <a:endParaRPr lang="en-US"/>
        </a:p>
      </dgm:t>
    </dgm:pt>
    <dgm:pt modelId="{4F4E0476-0897-4595-85D7-06C8C071E200}" type="sibTrans" cxnId="{515C05D7-C843-4584-87A9-5D0BE15763F9}">
      <dgm:prSet/>
      <dgm:spPr/>
      <dgm:t>
        <a:bodyPr/>
        <a:lstStyle/>
        <a:p>
          <a:endParaRPr lang="en-US"/>
        </a:p>
      </dgm:t>
    </dgm:pt>
    <dgm:pt modelId="{318AA875-D180-41C8-8B08-41544E6D5ED5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CCFF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Obligatory timeline and year wise targets for project completion issued to all line departments by SNA</a:t>
          </a:r>
          <a:endParaRPr lang="en-US" dirty="0">
            <a:solidFill>
              <a:schemeClr val="bg1"/>
            </a:solidFill>
          </a:endParaRPr>
        </a:p>
      </dgm:t>
    </dgm:pt>
    <dgm:pt modelId="{C8E9B8B8-0748-4447-8BEA-6DDCA2F1D245}" type="parTrans" cxnId="{DF411209-F1A8-45E9-B565-2782C6C5EBC2}">
      <dgm:prSet/>
      <dgm:spPr/>
      <dgm:t>
        <a:bodyPr/>
        <a:lstStyle/>
        <a:p>
          <a:endParaRPr lang="en-US"/>
        </a:p>
      </dgm:t>
    </dgm:pt>
    <dgm:pt modelId="{4EB88E95-8AD0-41D0-B8E7-ABCFD1FD3DDD}" type="sibTrans" cxnId="{DF411209-F1A8-45E9-B565-2782C6C5EBC2}">
      <dgm:prSet/>
      <dgm:spPr/>
      <dgm:t>
        <a:bodyPr/>
        <a:lstStyle/>
        <a:p>
          <a:endParaRPr lang="en-US"/>
        </a:p>
      </dgm:t>
    </dgm:pt>
    <dgm:pt modelId="{E28531E2-6319-4648-8EDB-FB1B6B4A67B9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CCFF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Pooling of funds from State and CSS in consultation with line departments</a:t>
          </a:r>
          <a:endParaRPr lang="en-US" dirty="0">
            <a:solidFill>
              <a:schemeClr val="bg1"/>
            </a:solidFill>
          </a:endParaRPr>
        </a:p>
      </dgm:t>
    </dgm:pt>
    <dgm:pt modelId="{61C7C97C-BE2A-4438-9B78-E0DB46A6D791}" type="parTrans" cxnId="{84335F83-DC0E-4D79-A29B-960C50D63F93}">
      <dgm:prSet/>
      <dgm:spPr/>
      <dgm:t>
        <a:bodyPr/>
        <a:lstStyle/>
        <a:p>
          <a:endParaRPr lang="en-US"/>
        </a:p>
      </dgm:t>
    </dgm:pt>
    <dgm:pt modelId="{6C723CAF-D6CD-431E-91FD-DABE144597EE}" type="sibTrans" cxnId="{84335F83-DC0E-4D79-A29B-960C50D63F93}">
      <dgm:prSet/>
      <dgm:spPr/>
      <dgm:t>
        <a:bodyPr/>
        <a:lstStyle/>
        <a:p>
          <a:endParaRPr lang="en-US"/>
        </a:p>
      </dgm:t>
    </dgm:pt>
    <dgm:pt modelId="{FDD9437B-3EFF-4923-8077-57EBB2F3B51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CCFF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Obtaining approval from line departments during SLEC meeting</a:t>
          </a:r>
          <a:endParaRPr lang="en-US" dirty="0">
            <a:solidFill>
              <a:schemeClr val="bg1"/>
            </a:solidFill>
          </a:endParaRPr>
        </a:p>
      </dgm:t>
    </dgm:pt>
    <dgm:pt modelId="{BE3542A9-D2E4-467C-94F4-3CD567C1EE8E}" type="parTrans" cxnId="{0CC25834-48D7-4A89-8C9B-1C6FFE7CA170}">
      <dgm:prSet/>
      <dgm:spPr/>
      <dgm:t>
        <a:bodyPr/>
        <a:lstStyle/>
        <a:p>
          <a:endParaRPr lang="en-US"/>
        </a:p>
      </dgm:t>
    </dgm:pt>
    <dgm:pt modelId="{A1547A5F-8554-49EE-90B5-08CCEC7EBE6F}" type="sibTrans" cxnId="{0CC25834-48D7-4A89-8C9B-1C6FFE7CA170}">
      <dgm:prSet/>
      <dgm:spPr/>
      <dgm:t>
        <a:bodyPr/>
        <a:lstStyle/>
        <a:p>
          <a:endParaRPr lang="en-US"/>
        </a:p>
      </dgm:t>
    </dgm:pt>
    <dgm:pt modelId="{6EFD257A-ED89-4143-90A0-CAAD33F8AB1F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CCFF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Implementation of works by the Block Office with well defined monthly targets</a:t>
          </a:r>
          <a:endParaRPr lang="en-US" dirty="0">
            <a:solidFill>
              <a:schemeClr val="bg1"/>
            </a:solidFill>
          </a:endParaRPr>
        </a:p>
      </dgm:t>
    </dgm:pt>
    <dgm:pt modelId="{866F8EE1-A2AA-45BD-8EE9-47449C2A2F00}" type="parTrans" cxnId="{51E27534-2B99-4022-9FB9-4A7764C51E80}">
      <dgm:prSet/>
      <dgm:spPr/>
      <dgm:t>
        <a:bodyPr/>
        <a:lstStyle/>
        <a:p>
          <a:endParaRPr lang="en-US"/>
        </a:p>
      </dgm:t>
    </dgm:pt>
    <dgm:pt modelId="{2E2BDE6E-7DC5-4A38-ABD5-BC0728C3D28D}" type="sibTrans" cxnId="{51E27534-2B99-4022-9FB9-4A7764C51E80}">
      <dgm:prSet/>
      <dgm:spPr/>
      <dgm:t>
        <a:bodyPr/>
        <a:lstStyle/>
        <a:p>
          <a:endParaRPr lang="en-US"/>
        </a:p>
      </dgm:t>
    </dgm:pt>
    <dgm:pt modelId="{B17E6A80-BD30-48A6-93B1-BE11AF5BDB59}" type="pres">
      <dgm:prSet presAssocID="{44EF583C-20ED-4189-8C6C-D2CC1AB2F0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4D68001-2732-4B48-AE60-330EED7E4CD5}" type="pres">
      <dgm:prSet presAssocID="{B19BDDAB-933A-4D9E-B166-CDA012FAC5EF}" presName="node" presStyleLbl="node1" presStyleIdx="0" presStyleCnt="5" custScaleX="21468" custScaleY="21952" custLinFactNeighborX="-6936" custLinFactNeighborY="16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567D6-A23F-443B-8EBC-6888DA7B28B7}" type="pres">
      <dgm:prSet presAssocID="{4F4E0476-0897-4595-85D7-06C8C071E200}" presName="sibTrans" presStyleCnt="0"/>
      <dgm:spPr/>
    </dgm:pt>
    <dgm:pt modelId="{0E9BF0D2-B820-4CB4-8D4D-C38107703D13}" type="pres">
      <dgm:prSet presAssocID="{318AA875-D180-41C8-8B08-41544E6D5ED5}" presName="node" presStyleLbl="node1" presStyleIdx="1" presStyleCnt="5" custScaleX="21468" custScaleY="21952" custLinFactNeighborX="21079" custLinFactNeighborY="56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7B095-5DEB-40DA-B8BD-72126C633253}" type="pres">
      <dgm:prSet presAssocID="{4EB88E95-8AD0-41D0-B8E7-ABCFD1FD3DDD}" presName="sibTrans" presStyleCnt="0"/>
      <dgm:spPr/>
    </dgm:pt>
    <dgm:pt modelId="{D743E09B-2C24-4E74-A535-6AD784BC2233}" type="pres">
      <dgm:prSet presAssocID="{E28531E2-6319-4648-8EDB-FB1B6B4A67B9}" presName="node" presStyleLbl="node1" presStyleIdx="2" presStyleCnt="5" custScaleX="21468" custScaleY="21952" custLinFactNeighborX="-31079" custLinFactNeighborY="-20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EC276-9BDA-4DF3-BBB7-59C29AC83D82}" type="pres">
      <dgm:prSet presAssocID="{6C723CAF-D6CD-431E-91FD-DABE144597EE}" presName="sibTrans" presStyleCnt="0"/>
      <dgm:spPr/>
    </dgm:pt>
    <dgm:pt modelId="{5F2ED43A-0749-4901-B44F-8F50C70BC129}" type="pres">
      <dgm:prSet presAssocID="{FDD9437B-3EFF-4923-8077-57EBB2F3B51D}" presName="node" presStyleLbl="node1" presStyleIdx="3" presStyleCnt="5" custScaleX="21468" custScaleY="21952" custLinFactNeighborX="54054" custLinFactNeighborY="-22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2BFE3-40EF-4631-83BF-77CE7F5F578F}" type="pres">
      <dgm:prSet presAssocID="{A1547A5F-8554-49EE-90B5-08CCEC7EBE6F}" presName="sibTrans" presStyleCnt="0"/>
      <dgm:spPr/>
    </dgm:pt>
    <dgm:pt modelId="{25943F37-BCDD-4EA6-8E31-9928841A0AD7}" type="pres">
      <dgm:prSet presAssocID="{6EFD257A-ED89-4143-90A0-CAAD33F8AB1F}" presName="node" presStyleLbl="node1" presStyleIdx="4" presStyleCnt="5" custScaleX="21468" custScaleY="21952" custLinFactNeighborX="-36813" custLinFactNeighborY="18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5C05D7-C843-4584-87A9-5D0BE15763F9}" srcId="{44EF583C-20ED-4189-8C6C-D2CC1AB2F08A}" destId="{B19BDDAB-933A-4D9E-B166-CDA012FAC5EF}" srcOrd="0" destOrd="0" parTransId="{CECA0A71-D9E6-4AB3-9535-38E9C9A5AA49}" sibTransId="{4F4E0476-0897-4595-85D7-06C8C071E200}"/>
    <dgm:cxn modelId="{46D64548-92C8-4D8C-AC1E-8F0F775D049D}" type="presOf" srcId="{FDD9437B-3EFF-4923-8077-57EBB2F3B51D}" destId="{5F2ED43A-0749-4901-B44F-8F50C70BC129}" srcOrd="0" destOrd="0" presId="urn:microsoft.com/office/officeart/2005/8/layout/default#1"/>
    <dgm:cxn modelId="{5A7AE945-B037-41DD-9106-4D650E64C946}" type="presOf" srcId="{44EF583C-20ED-4189-8C6C-D2CC1AB2F08A}" destId="{B17E6A80-BD30-48A6-93B1-BE11AF5BDB59}" srcOrd="0" destOrd="0" presId="urn:microsoft.com/office/officeart/2005/8/layout/default#1"/>
    <dgm:cxn modelId="{A01A5777-4892-4272-B682-F2E0CBC186F7}" type="presOf" srcId="{318AA875-D180-41C8-8B08-41544E6D5ED5}" destId="{0E9BF0D2-B820-4CB4-8D4D-C38107703D13}" srcOrd="0" destOrd="0" presId="urn:microsoft.com/office/officeart/2005/8/layout/default#1"/>
    <dgm:cxn modelId="{6E819BD9-1C3C-422C-9B6C-D2BCA098BAAD}" type="presOf" srcId="{E28531E2-6319-4648-8EDB-FB1B6B4A67B9}" destId="{D743E09B-2C24-4E74-A535-6AD784BC2233}" srcOrd="0" destOrd="0" presId="urn:microsoft.com/office/officeart/2005/8/layout/default#1"/>
    <dgm:cxn modelId="{F75CD0C2-8A35-4861-B2E2-064A7049B95F}" type="presOf" srcId="{6EFD257A-ED89-4143-90A0-CAAD33F8AB1F}" destId="{25943F37-BCDD-4EA6-8E31-9928841A0AD7}" srcOrd="0" destOrd="0" presId="urn:microsoft.com/office/officeart/2005/8/layout/default#1"/>
    <dgm:cxn modelId="{318D05FA-8DB7-4E28-B95B-A7655E294F21}" type="presOf" srcId="{B19BDDAB-933A-4D9E-B166-CDA012FAC5EF}" destId="{E4D68001-2732-4B48-AE60-330EED7E4CD5}" srcOrd="0" destOrd="0" presId="urn:microsoft.com/office/officeart/2005/8/layout/default#1"/>
    <dgm:cxn modelId="{51E27534-2B99-4022-9FB9-4A7764C51E80}" srcId="{44EF583C-20ED-4189-8C6C-D2CC1AB2F08A}" destId="{6EFD257A-ED89-4143-90A0-CAAD33F8AB1F}" srcOrd="4" destOrd="0" parTransId="{866F8EE1-A2AA-45BD-8EE9-47449C2A2F00}" sibTransId="{2E2BDE6E-7DC5-4A38-ABD5-BC0728C3D28D}"/>
    <dgm:cxn modelId="{84335F83-DC0E-4D79-A29B-960C50D63F93}" srcId="{44EF583C-20ED-4189-8C6C-D2CC1AB2F08A}" destId="{E28531E2-6319-4648-8EDB-FB1B6B4A67B9}" srcOrd="2" destOrd="0" parTransId="{61C7C97C-BE2A-4438-9B78-E0DB46A6D791}" sibTransId="{6C723CAF-D6CD-431E-91FD-DABE144597EE}"/>
    <dgm:cxn modelId="{DF411209-F1A8-45E9-B565-2782C6C5EBC2}" srcId="{44EF583C-20ED-4189-8C6C-D2CC1AB2F08A}" destId="{318AA875-D180-41C8-8B08-41544E6D5ED5}" srcOrd="1" destOrd="0" parTransId="{C8E9B8B8-0748-4447-8BEA-6DDCA2F1D245}" sibTransId="{4EB88E95-8AD0-41D0-B8E7-ABCFD1FD3DDD}"/>
    <dgm:cxn modelId="{0CC25834-48D7-4A89-8C9B-1C6FFE7CA170}" srcId="{44EF583C-20ED-4189-8C6C-D2CC1AB2F08A}" destId="{FDD9437B-3EFF-4923-8077-57EBB2F3B51D}" srcOrd="3" destOrd="0" parTransId="{BE3542A9-D2E4-467C-94F4-3CD567C1EE8E}" sibTransId="{A1547A5F-8554-49EE-90B5-08CCEC7EBE6F}"/>
    <dgm:cxn modelId="{A04D9321-220B-4FA3-8B5A-436B22BCC57D}" type="presParOf" srcId="{B17E6A80-BD30-48A6-93B1-BE11AF5BDB59}" destId="{E4D68001-2732-4B48-AE60-330EED7E4CD5}" srcOrd="0" destOrd="0" presId="urn:microsoft.com/office/officeart/2005/8/layout/default#1"/>
    <dgm:cxn modelId="{3C46F1A9-CD0A-4E9A-92BF-674161DC715C}" type="presParOf" srcId="{B17E6A80-BD30-48A6-93B1-BE11AF5BDB59}" destId="{471567D6-A23F-443B-8EBC-6888DA7B28B7}" srcOrd="1" destOrd="0" presId="urn:microsoft.com/office/officeart/2005/8/layout/default#1"/>
    <dgm:cxn modelId="{C250CF7B-0E35-4B66-BAD5-1FC837739F64}" type="presParOf" srcId="{B17E6A80-BD30-48A6-93B1-BE11AF5BDB59}" destId="{0E9BF0D2-B820-4CB4-8D4D-C38107703D13}" srcOrd="2" destOrd="0" presId="urn:microsoft.com/office/officeart/2005/8/layout/default#1"/>
    <dgm:cxn modelId="{0DEA0DFA-4EB0-4B69-970D-D7B4DE08F46E}" type="presParOf" srcId="{B17E6A80-BD30-48A6-93B1-BE11AF5BDB59}" destId="{18C7B095-5DEB-40DA-B8BD-72126C633253}" srcOrd="3" destOrd="0" presId="urn:microsoft.com/office/officeart/2005/8/layout/default#1"/>
    <dgm:cxn modelId="{19E5668D-28E8-4B10-B5FE-5FB48794E5FA}" type="presParOf" srcId="{B17E6A80-BD30-48A6-93B1-BE11AF5BDB59}" destId="{D743E09B-2C24-4E74-A535-6AD784BC2233}" srcOrd="4" destOrd="0" presId="urn:microsoft.com/office/officeart/2005/8/layout/default#1"/>
    <dgm:cxn modelId="{CED64452-803D-4E1A-9C75-0CEFC62F7A4E}" type="presParOf" srcId="{B17E6A80-BD30-48A6-93B1-BE11AF5BDB59}" destId="{52DEC276-9BDA-4DF3-BBB7-59C29AC83D82}" srcOrd="5" destOrd="0" presId="urn:microsoft.com/office/officeart/2005/8/layout/default#1"/>
    <dgm:cxn modelId="{3BDDF3D0-78D9-4F6C-ABC4-04B6B88AFE15}" type="presParOf" srcId="{B17E6A80-BD30-48A6-93B1-BE11AF5BDB59}" destId="{5F2ED43A-0749-4901-B44F-8F50C70BC129}" srcOrd="6" destOrd="0" presId="urn:microsoft.com/office/officeart/2005/8/layout/default#1"/>
    <dgm:cxn modelId="{71380FFF-66ED-4BED-ADBD-50DA6D3CF24B}" type="presParOf" srcId="{B17E6A80-BD30-48A6-93B1-BE11AF5BDB59}" destId="{16A2BFE3-40EF-4631-83BF-77CE7F5F578F}" srcOrd="7" destOrd="0" presId="urn:microsoft.com/office/officeart/2005/8/layout/default#1"/>
    <dgm:cxn modelId="{FB40B9E7-5FB9-4849-9EF3-0F22578A1BCB}" type="presParOf" srcId="{B17E6A80-BD30-48A6-93B1-BE11AF5BDB59}" destId="{25943F37-BCDD-4EA6-8E31-9928841A0AD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68001-2732-4B48-AE60-330EED7E4CD5}">
      <dsp:nvSpPr>
        <dsp:cNvPr id="0" name=""/>
        <dsp:cNvSpPr/>
      </dsp:nvSpPr>
      <dsp:spPr>
        <a:xfrm>
          <a:off x="76193" y="1959990"/>
          <a:ext cx="1897599" cy="1164228"/>
        </a:xfrm>
        <a:prstGeom prst="rect">
          <a:avLst/>
        </a:prstGeom>
        <a:solidFill>
          <a:srgbClr val="66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Identification of State and Central Sector Schemes by SPMU/STSA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76193" y="1959990"/>
        <a:ext cx="1897599" cy="1164228"/>
      </dsp:txXfrm>
    </dsp:sp>
    <dsp:sp modelId="{0E9BF0D2-B820-4CB4-8D4D-C38107703D13}">
      <dsp:nvSpPr>
        <dsp:cNvPr id="0" name=""/>
        <dsp:cNvSpPr/>
      </dsp:nvSpPr>
      <dsp:spPr>
        <a:xfrm>
          <a:off x="5334015" y="4093596"/>
          <a:ext cx="1897599" cy="1164228"/>
        </a:xfrm>
        <a:prstGeom prst="rect">
          <a:avLst/>
        </a:prstGeom>
        <a:solidFill>
          <a:srgbClr val="66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Obligatory timeline and year wise targets for project completion issued to all line departments by SNA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5334015" y="4093596"/>
        <a:ext cx="1897599" cy="1164228"/>
      </dsp:txXfrm>
    </dsp:sp>
    <dsp:sp modelId="{D743E09B-2C24-4E74-A535-6AD784BC2233}">
      <dsp:nvSpPr>
        <dsp:cNvPr id="0" name=""/>
        <dsp:cNvSpPr/>
      </dsp:nvSpPr>
      <dsp:spPr>
        <a:xfrm>
          <a:off x="3505184" y="21"/>
          <a:ext cx="1897599" cy="1164228"/>
        </a:xfrm>
        <a:prstGeom prst="rect">
          <a:avLst/>
        </a:prstGeom>
        <a:solidFill>
          <a:srgbClr val="66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Pooling of funds from State and CSS in consultation with line departments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505184" y="21"/>
        <a:ext cx="1897599" cy="1164228"/>
      </dsp:txXfrm>
    </dsp:sp>
    <dsp:sp modelId="{5F2ED43A-0749-4901-B44F-8F50C70BC129}">
      <dsp:nvSpPr>
        <dsp:cNvPr id="0" name=""/>
        <dsp:cNvSpPr/>
      </dsp:nvSpPr>
      <dsp:spPr>
        <a:xfrm>
          <a:off x="6857981" y="1959973"/>
          <a:ext cx="1897599" cy="1164228"/>
        </a:xfrm>
        <a:prstGeom prst="rect">
          <a:avLst/>
        </a:prstGeom>
        <a:solidFill>
          <a:srgbClr val="66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Obtaining approval from line departments during SLEC meeting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6857981" y="1959973"/>
        <a:ext cx="1897599" cy="1164228"/>
      </dsp:txXfrm>
    </dsp:sp>
    <dsp:sp modelId="{25943F37-BCDD-4EA6-8E31-9928841A0AD7}">
      <dsp:nvSpPr>
        <dsp:cNvPr id="0" name=""/>
        <dsp:cNvSpPr/>
      </dsp:nvSpPr>
      <dsp:spPr>
        <a:xfrm>
          <a:off x="1607585" y="4114793"/>
          <a:ext cx="1897599" cy="1164228"/>
        </a:xfrm>
        <a:prstGeom prst="rect">
          <a:avLst/>
        </a:prstGeom>
        <a:solidFill>
          <a:srgbClr val="66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Implementation of works by the Block Office with well defined monthly targets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1607585" y="4114793"/>
        <a:ext cx="1897599" cy="116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4FC5-2031-4A6B-BB8A-41840728363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9555-16A3-49BC-9260-9F71FBD01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4FC5-2031-4A6B-BB8A-41840728363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9555-16A3-49BC-9260-9F71FBD01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4FC5-2031-4A6B-BB8A-41840728363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9555-16A3-49BC-9260-9F71FBD01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4FC5-2031-4A6B-BB8A-41840728363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9555-16A3-49BC-9260-9F71FBD01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4FC5-2031-4A6B-BB8A-41840728363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9555-16A3-49BC-9260-9F71FBD01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4FC5-2031-4A6B-BB8A-41840728363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9555-16A3-49BC-9260-9F71FBD01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4FC5-2031-4A6B-BB8A-41840728363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9555-16A3-49BC-9260-9F71FBD01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4FC5-2031-4A6B-BB8A-41840728363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9555-16A3-49BC-9260-9F71FBD01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4FC5-2031-4A6B-BB8A-41840728363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9555-16A3-49BC-9260-9F71FBD01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4FC5-2031-4A6B-BB8A-41840728363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9555-16A3-49BC-9260-9F71FBD01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4FC5-2031-4A6B-BB8A-41840728363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9555-16A3-49BC-9260-9F71FBD01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00B050"/>
            </a:gs>
            <a:gs pos="64999">
              <a:srgbClr val="F0EBD5"/>
            </a:gs>
            <a:gs pos="100000">
              <a:srgbClr val="D1C39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4FC5-2031-4A6B-BB8A-41840728363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C9555-16A3-49BC-9260-9F71FBD0176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5769" t="27083" r="25036" b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F:\Shyama 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58747"/>
            <a:ext cx="2057400" cy="97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K:\SPMRM\Photo 2018\IMG-20181008-WA00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752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K:\SPMRM\Photo 2018\IMG_20180830_1119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1752600"/>
            <a:ext cx="1752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1752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 descr="C:\Users\User14\Downloads\WhatsApp Image 2018-10-08 at 3.17.46 PM.jpe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05099" y="4305300"/>
            <a:ext cx="2743201" cy="175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K:\SPMRM\Photo 2018\IMG-20181022-WA005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743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752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1752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K:\SPMRM\Photo 2018\IMG-20181022-WA005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743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6200" y="609601"/>
            <a:ext cx="7696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Cycling Track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Sateek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5" descr="F:\Shyama Pic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10747"/>
            <a:ext cx="2057400" cy="97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F:\Shyama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0747"/>
            <a:ext cx="2057400" cy="97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00"/>
                </a:solidFill>
              </a:rPr>
              <a:t>Special </a:t>
            </a:r>
            <a:r>
              <a:rPr lang="en-US" sz="2400" b="1" dirty="0">
                <a:solidFill>
                  <a:srgbClr val="CC0000"/>
                </a:solidFill>
              </a:rPr>
              <a:t>I</a:t>
            </a:r>
            <a:r>
              <a:rPr lang="en-US" sz="2400" b="1" dirty="0" smtClean="0">
                <a:solidFill>
                  <a:srgbClr val="CC0000"/>
                </a:solidFill>
              </a:rPr>
              <a:t>nitiatives Taken for timely execution of Projects</a:t>
            </a:r>
            <a:r>
              <a:rPr lang="en-US" sz="2400" dirty="0" smtClean="0">
                <a:solidFill>
                  <a:srgbClr val="CC0000"/>
                </a:solidFill>
              </a:rPr>
              <a:t/>
            </a:r>
            <a:br>
              <a:rPr lang="en-US" sz="2400" dirty="0" smtClean="0">
                <a:solidFill>
                  <a:srgbClr val="CC0000"/>
                </a:solidFill>
              </a:rPr>
            </a:br>
            <a:r>
              <a:rPr lang="en-US" sz="2400" b="1" dirty="0" smtClean="0">
                <a:solidFill>
                  <a:srgbClr val="CC0000"/>
                </a:solidFill>
              </a:rPr>
              <a:t>Convergence Plan</a:t>
            </a:r>
            <a:endParaRPr lang="en-US" sz="2400" b="1" dirty="0">
              <a:solidFill>
                <a:srgbClr val="CC0000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28600" y="12192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Bent-Up Arrow 14"/>
          <p:cNvSpPr/>
          <p:nvPr/>
        </p:nvSpPr>
        <p:spPr>
          <a:xfrm rot="10800000" flipH="1">
            <a:off x="5715000" y="1676401"/>
            <a:ext cx="3276600" cy="1447800"/>
          </a:xfrm>
          <a:prstGeom prst="bentUpArrow">
            <a:avLst>
              <a:gd name="adj1" fmla="val 22279"/>
              <a:gd name="adj2" fmla="val 25000"/>
              <a:gd name="adj3" fmla="val 25000"/>
            </a:avLst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 rot="5400000" flipH="1">
            <a:off x="1371599" y="761999"/>
            <a:ext cx="1524001" cy="3200400"/>
          </a:xfrm>
          <a:prstGeom prst="bentUpArrow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626" name="Picture 2" descr="C:\Users\RD Sect MIS NO II\Desktop\2016-11-05-How-to-Find-the-Right-Kind-of-People-for-Your-Workplac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2438400"/>
            <a:ext cx="4648200" cy="2793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Bent-Up Arrow 22"/>
          <p:cNvSpPr/>
          <p:nvPr/>
        </p:nvSpPr>
        <p:spPr>
          <a:xfrm rot="16200000" flipH="1">
            <a:off x="7239000" y="4648200"/>
            <a:ext cx="1828800" cy="1371600"/>
          </a:xfrm>
          <a:prstGeom prst="bentUpArrow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3810000" y="5638800"/>
            <a:ext cx="1676400" cy="68580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Operations and Maintenance Strategy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5600" dirty="0" smtClean="0">
                <a:solidFill>
                  <a:schemeClr val="bg1"/>
                </a:solidFill>
              </a:rPr>
              <a:t>Developmental Works are Identified as per Village Council Resolutions</a:t>
            </a:r>
          </a:p>
          <a:p>
            <a:pPr marL="0" indent="0">
              <a:buNone/>
            </a:pPr>
            <a:endParaRPr lang="en-US" sz="56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5600" dirty="0" smtClean="0">
                <a:solidFill>
                  <a:schemeClr val="bg1"/>
                </a:solidFill>
              </a:rPr>
              <a:t>Assets created through Rurban Mission are handed over to Village Councils for Operation and Maintenance</a:t>
            </a:r>
            <a:endParaRPr lang="en-US" sz="56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5600" dirty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5600" dirty="0">
                <a:solidFill>
                  <a:schemeClr val="bg1"/>
                </a:solidFill>
              </a:rPr>
              <a:t>Assets created should provide space for add on fitting in the future for expansion and enlargement projecting on population projection and trends.</a:t>
            </a:r>
          </a:p>
          <a:p>
            <a:pPr>
              <a:buNone/>
            </a:pPr>
            <a:endParaRPr lang="en-US" sz="5600" dirty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5600" dirty="0">
                <a:solidFill>
                  <a:schemeClr val="bg1"/>
                </a:solidFill>
              </a:rPr>
              <a:t>User fees for all public and government based </a:t>
            </a:r>
            <a:r>
              <a:rPr lang="en-US" sz="5600" dirty="0" smtClean="0">
                <a:solidFill>
                  <a:schemeClr val="bg1"/>
                </a:solidFill>
              </a:rPr>
              <a:t>assets are levied by the Village Council </a:t>
            </a:r>
            <a:endParaRPr lang="en-US" sz="5600" dirty="0" smtClean="0">
              <a:solidFill>
                <a:schemeClr val="bg1"/>
              </a:solidFill>
            </a:endParaRPr>
          </a:p>
          <a:p>
            <a:pPr lvl="0">
              <a:buNone/>
            </a:pPr>
            <a:endParaRPr lang="en-US" sz="5600" dirty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5600" dirty="0">
                <a:solidFill>
                  <a:schemeClr val="bg1"/>
                </a:solidFill>
              </a:rPr>
              <a:t>Micro-detail plan for O&amp;M will be specific against concerned department but uniformity and integration of standard to be maintained. </a:t>
            </a:r>
            <a:endParaRPr lang="en-US" sz="5600" dirty="0" smtClean="0">
              <a:solidFill>
                <a:schemeClr val="bg1"/>
              </a:solidFill>
            </a:endParaRPr>
          </a:p>
          <a:p>
            <a:pPr lvl="0">
              <a:buNone/>
            </a:pPr>
            <a:endParaRPr lang="en-US" sz="56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5600" dirty="0" smtClean="0">
                <a:solidFill>
                  <a:schemeClr val="bg1"/>
                </a:solidFill>
              </a:rPr>
              <a:t>Community </a:t>
            </a:r>
            <a:r>
              <a:rPr lang="en-US" sz="5600" dirty="0">
                <a:solidFill>
                  <a:schemeClr val="bg1"/>
                </a:solidFill>
              </a:rPr>
              <a:t>participation in terms of voluntary manual labor or contribution in terms of any kind to be promoted.</a:t>
            </a:r>
          </a:p>
          <a:p>
            <a:endParaRPr lang="en-US" dirty="0"/>
          </a:p>
        </p:txBody>
      </p:sp>
      <p:pic>
        <p:nvPicPr>
          <p:cNvPr id="4" name="Picture 3" descr="F:\Shyama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0747"/>
            <a:ext cx="2057400" cy="97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Role of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Elected Representatives in the Cluster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F:\Shyama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0747"/>
            <a:ext cx="2057400" cy="97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7genderletter-main-article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2048774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62200" y="1371600"/>
            <a:ext cx="6324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Since Mizoram falls under 6</a:t>
            </a:r>
            <a:r>
              <a:rPr lang="en-US" sz="1800" baseline="30000" dirty="0" smtClean="0">
                <a:solidFill>
                  <a:schemeClr val="bg1"/>
                </a:solidFill>
              </a:rPr>
              <a:t>th</a:t>
            </a:r>
            <a:r>
              <a:rPr lang="en-US" sz="1800" dirty="0" smtClean="0">
                <a:solidFill>
                  <a:schemeClr val="bg1"/>
                </a:solidFill>
              </a:rPr>
              <a:t> Schedule, the village administration is governed by Mizo Customary Law through respective Village Councils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The Council is the Nodal body of various departments for developmental works of the village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All Village Council Executives are members of Block Level Coordination Committee constituted for Rurban Cluster which is headed by the BDO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The Council assist in promoting Livelihood activities for Poor farmers through various Programmes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Operation and Maintenance of assets created by Rurban Mission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Maintaining Rules and Regulation of the Village through Mizo Customary Law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Promotion of local level education especially Primary Education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To establish, assist  and enhance Social Welfare activities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Shyama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137" y="1219200"/>
            <a:ext cx="8319863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86800" cy="1401762"/>
          </a:xfrm>
        </p:spPr>
        <p:txBody>
          <a:bodyPr>
            <a:no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“</a:t>
            </a:r>
            <a:r>
              <a:rPr lang="en-US" sz="1600" i="1" dirty="0" err="1" smtClean="0">
                <a:solidFill>
                  <a:schemeClr val="bg1"/>
                </a:solidFill>
              </a:rPr>
              <a:t>Aibawk</a:t>
            </a:r>
            <a:r>
              <a:rPr lang="en-US" sz="1600" i="1" dirty="0" smtClean="0">
                <a:solidFill>
                  <a:schemeClr val="bg1"/>
                </a:solidFill>
              </a:rPr>
              <a:t> Cluster will be developed as a cluster with access to Social, Economic, Educational, Health and Digital amenities focusing particularly on Agriculture &amp; allied, Rural infrastructure, and Eco-Tourism by utilizing the wealth offered by the vast virgin forest land while conserving it.”</a:t>
            </a:r>
            <a:endParaRPr lang="en-US" sz="16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1" t="21051" r="20034" b="8851"/>
          <a:stretch/>
        </p:blipFill>
        <p:spPr bwMode="auto">
          <a:xfrm>
            <a:off x="457200" y="2209800"/>
            <a:ext cx="84582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1524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C0000"/>
                </a:solidFill>
              </a:rPr>
              <a:t>VISION OF THE CLUSTER</a:t>
            </a:r>
            <a:endParaRPr lang="en-US" sz="2400" dirty="0">
              <a:solidFill>
                <a:srgbClr val="CC0000"/>
              </a:solidFill>
            </a:endParaRPr>
          </a:p>
        </p:txBody>
      </p:sp>
      <p:pic>
        <p:nvPicPr>
          <p:cNvPr id="7" name="Picture 5" descr="F:\Shyama 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747"/>
            <a:ext cx="2057400" cy="97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:\Shyama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0747"/>
            <a:ext cx="2057400" cy="97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RD Sect MIS NO II\Desktop\Okok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99" y="1133475"/>
            <a:ext cx="9111701" cy="572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25413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PHYSICAL &amp; FINANCIAL PROGRESS REPORT OF WORKS UNDER SPMRM,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AIBAWK RURBAN CLUSTER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(Since Inception)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5257800" cy="563562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C00000"/>
                </a:solidFill>
              </a:rPr>
              <a:t>Outcomes</a:t>
            </a:r>
            <a:r>
              <a:rPr lang="en-IN" sz="3600" b="1" dirty="0" smtClean="0">
                <a:solidFill>
                  <a:srgbClr val="FF0000"/>
                </a:solidFill>
              </a:rPr>
              <a:t> </a:t>
            </a:r>
            <a:r>
              <a:rPr lang="en-IN" sz="3600" b="1" dirty="0" smtClean="0">
                <a:solidFill>
                  <a:srgbClr val="C00000"/>
                </a:solidFill>
              </a:rPr>
              <a:t>Achieved</a:t>
            </a:r>
            <a:endParaRPr lang="en-IN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35563"/>
          </a:xfrm>
        </p:spPr>
        <p:txBody>
          <a:bodyPr>
            <a:normAutofit fontScale="92500" lnSpcReduction="10000"/>
          </a:bodyPr>
          <a:lstStyle/>
          <a:p>
            <a:r>
              <a:rPr lang="en-IN" sz="2400" dirty="0" smtClean="0">
                <a:solidFill>
                  <a:schemeClr val="bg1"/>
                </a:solidFill>
              </a:rPr>
              <a:t>Assets created under Social Infrastructure like Pedestal Footpaths, Village Steps, Side drains etc.</a:t>
            </a:r>
          </a:p>
          <a:p>
            <a:r>
              <a:rPr lang="en-IN" sz="2400" dirty="0" smtClean="0">
                <a:solidFill>
                  <a:schemeClr val="bg1"/>
                </a:solidFill>
              </a:rPr>
              <a:t>Up gradation of water Pipelines in 11 Villages</a:t>
            </a:r>
          </a:p>
          <a:p>
            <a:r>
              <a:rPr lang="en-IN" sz="2400" dirty="0" smtClean="0">
                <a:solidFill>
                  <a:schemeClr val="bg1"/>
                </a:solidFill>
              </a:rPr>
              <a:t>Completion of big promising Projects like Mizoram Orchid Centre, Maubaung</a:t>
            </a:r>
          </a:p>
          <a:p>
            <a:r>
              <a:rPr lang="en-IN" sz="2400" dirty="0" smtClean="0">
                <a:solidFill>
                  <a:schemeClr val="bg1"/>
                </a:solidFill>
              </a:rPr>
              <a:t>Cluster Piggery and Poultry farming</a:t>
            </a:r>
          </a:p>
          <a:p>
            <a:r>
              <a:rPr lang="en-IN" sz="2400" dirty="0" smtClean="0">
                <a:solidFill>
                  <a:schemeClr val="bg1"/>
                </a:solidFill>
              </a:rPr>
              <a:t>Construction of Separate Toilet for Boys and Girls at Govt Schools</a:t>
            </a:r>
          </a:p>
          <a:p>
            <a:r>
              <a:rPr lang="en-IN" sz="2400" dirty="0" smtClean="0">
                <a:solidFill>
                  <a:schemeClr val="bg1"/>
                </a:solidFill>
              </a:rPr>
              <a:t>Assets created under Eco Tourism like Sateek Cycling Track, revamping of historical sites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                </a:t>
            </a:r>
            <a:r>
              <a:rPr lang="en-IN" b="1" dirty="0" smtClean="0">
                <a:solidFill>
                  <a:srgbClr val="C00000"/>
                </a:solidFill>
              </a:rPr>
              <a:t>Outcomes Envisaged( FY 2019-20)</a:t>
            </a: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solidFill>
                  <a:schemeClr val="bg1"/>
                </a:solidFill>
              </a:rPr>
              <a:t> Wholesale market at Sateek Village</a:t>
            </a: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solidFill>
                  <a:schemeClr val="bg1"/>
                </a:solidFill>
              </a:rPr>
              <a:t>Inter Village Road Connectivity</a:t>
            </a: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solidFill>
                  <a:schemeClr val="bg1"/>
                </a:solidFill>
              </a:rPr>
              <a:t>Agricultural Linked Road</a:t>
            </a:r>
          </a:p>
          <a:p>
            <a:pPr marL="0" indent="0">
              <a:buNone/>
            </a:pPr>
            <a:endParaRPr lang="en-IN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sz="2400" dirty="0" smtClean="0">
              <a:solidFill>
                <a:schemeClr val="bg1"/>
              </a:solidFill>
            </a:endParaRPr>
          </a:p>
          <a:p>
            <a:endParaRPr lang="en-IN" sz="2400" dirty="0" smtClean="0">
              <a:solidFill>
                <a:schemeClr val="bg1"/>
              </a:solidFill>
            </a:endParaRPr>
          </a:p>
          <a:p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4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6019800" cy="533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Mizoram Orchid Centre, Maubuang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2819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2723696" cy="260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2726140" cy="2606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:\Users\User14\Desktop\New folder (3)\La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676400"/>
            <a:ext cx="2743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:\Users\User14\Desktop\New folder (3)\Offic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676400"/>
            <a:ext cx="2819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User14\AppData\Local\Microsoft\Windows\INetCache\Content.Word\IMG-20190418-WA002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676400"/>
            <a:ext cx="2743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F:\Shyama Pi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10747"/>
            <a:ext cx="2057400" cy="97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Office\SPMRM thlalak\Report tur March 2019\Cluster Piggery Muallungthu\Cluster piggery muallungthu 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505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752600"/>
            <a:ext cx="2285999" cy="228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286000" cy="230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28599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3505200" cy="228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 descr="F:\Shyama Pi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10747"/>
            <a:ext cx="2057400" cy="97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6200" y="609601"/>
            <a:ext cx="7696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Cluster Piggery Farming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Muallungthu, Kelsih and Melriat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657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657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K:\SPMRM\Thlalak folder\enga camera\IMG_20170729_1510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3657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F:\Shyama Pi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0747"/>
            <a:ext cx="2057400" cy="97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6200" y="609601"/>
            <a:ext cx="7696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Pedestal Footpath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3657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657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657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657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F:\Shyama Pi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0747"/>
            <a:ext cx="2057400" cy="97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6200" y="609601"/>
            <a:ext cx="7696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Eco-Tourism nature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trail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2133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2133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8956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8956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F:\Shyama Pi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0747"/>
            <a:ext cx="2057400" cy="979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6200" y="609601"/>
            <a:ext cx="7696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Village Steps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469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“Aibawk Cluster will be developed as a cluster with access to Social, Economic, Educational, Health and Digital amenities focusing particularly on Agriculture &amp; allied, Rural infrastructure, and Eco-Tourism by utilizing the wealth offered by the vast virgin forest land while conserving it.”</vt:lpstr>
      <vt:lpstr>PowerPoint Presentation</vt:lpstr>
      <vt:lpstr>Outcomes Achieved</vt:lpstr>
      <vt:lpstr>Mizoram Orchid Centre, Maubuang</vt:lpstr>
      <vt:lpstr>PowerPoint Presentation</vt:lpstr>
      <vt:lpstr>PowerPoint Presentation</vt:lpstr>
      <vt:lpstr>PowerPoint Presentation</vt:lpstr>
      <vt:lpstr>PowerPoint Presentation</vt:lpstr>
      <vt:lpstr> </vt:lpstr>
      <vt:lpstr>Special Initiatives Taken for timely execution of Projects Convergence Plan</vt:lpstr>
      <vt:lpstr>Operations and Maintenance Strategy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 Sect MIS NO II</dc:creator>
  <cp:lastModifiedBy>HP</cp:lastModifiedBy>
  <cp:revision>60</cp:revision>
  <dcterms:created xsi:type="dcterms:W3CDTF">2019-06-20T08:16:22Z</dcterms:created>
  <dcterms:modified xsi:type="dcterms:W3CDTF">2019-06-22T07:26:29Z</dcterms:modified>
</cp:coreProperties>
</file>